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8" r:id="rId4"/>
    <p:sldId id="257" r:id="rId5"/>
    <p:sldId id="264" r:id="rId6"/>
    <p:sldId id="265" r:id="rId7"/>
    <p:sldId id="266" r:id="rId8"/>
    <p:sldId id="268" r:id="rId9"/>
    <p:sldId id="280" r:id="rId10"/>
    <p:sldId id="269" r:id="rId11"/>
    <p:sldId id="267" r:id="rId12"/>
    <p:sldId id="272" r:id="rId13"/>
    <p:sldId id="259" r:id="rId14"/>
    <p:sldId id="284" r:id="rId15"/>
    <p:sldId id="261" r:id="rId16"/>
    <p:sldId id="271" r:id="rId17"/>
    <p:sldId id="270" r:id="rId18"/>
    <p:sldId id="278" r:id="rId19"/>
    <p:sldId id="283" r:id="rId20"/>
    <p:sldId id="273" r:id="rId21"/>
    <p:sldId id="286" r:id="rId22"/>
    <p:sldId id="288" r:id="rId23"/>
    <p:sldId id="287" r:id="rId24"/>
    <p:sldId id="274" r:id="rId25"/>
    <p:sldId id="260" r:id="rId26"/>
    <p:sldId id="262" r:id="rId27"/>
    <p:sldId id="275" r:id="rId28"/>
    <p:sldId id="279" r:id="rId29"/>
    <p:sldId id="281" r:id="rId30"/>
    <p:sldId id="282" r:id="rId31"/>
    <p:sldId id="276" r:id="rId32"/>
    <p:sldId id="285" r:id="rId33"/>
    <p:sldId id="27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0" d="100"/>
          <a:sy n="60" d="100"/>
        </p:scale>
        <p:origin x="1140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822F88-4520-4128-A62D-63716519D6E1}" type="doc">
      <dgm:prSet loTypeId="urn:microsoft.com/office/officeart/2005/8/layout/rings+Icon" loCatId="officeonline" qsTypeId="urn:microsoft.com/office/officeart/2005/8/quickstyle/simple1" qsCatId="simple" csTypeId="urn:microsoft.com/office/officeart/2005/8/colors/accent1_2" csCatId="accent1" phldr="1"/>
      <dgm:spPr/>
    </dgm:pt>
    <dgm:pt modelId="{4C7F35E8-E62E-473E-9B19-4BDBC62A6276}">
      <dgm:prSet phldrT="[Text]"/>
      <dgm:spPr/>
      <dgm:t>
        <a:bodyPr/>
        <a:lstStyle/>
        <a:p>
          <a:r>
            <a:rPr lang="en-GB" dirty="0"/>
            <a:t>Science and Technology Studies</a:t>
          </a:r>
        </a:p>
      </dgm:t>
    </dgm:pt>
    <dgm:pt modelId="{EEA42E36-DFA7-4498-995A-8D010700D369}" type="parTrans" cxnId="{86005738-D422-4C2A-9035-A1A52D8CD140}">
      <dgm:prSet/>
      <dgm:spPr/>
      <dgm:t>
        <a:bodyPr/>
        <a:lstStyle/>
        <a:p>
          <a:endParaRPr lang="en-GB"/>
        </a:p>
      </dgm:t>
    </dgm:pt>
    <dgm:pt modelId="{7FCFA7DA-7991-47D1-86E0-8521FB204A5A}" type="sibTrans" cxnId="{86005738-D422-4C2A-9035-A1A52D8CD140}">
      <dgm:prSet/>
      <dgm:spPr/>
      <dgm:t>
        <a:bodyPr/>
        <a:lstStyle/>
        <a:p>
          <a:endParaRPr lang="en-GB"/>
        </a:p>
      </dgm:t>
    </dgm:pt>
    <dgm:pt modelId="{C6B654E9-7D31-4259-8A8B-9EAF2EBDE3F5}">
      <dgm:prSet phldrT="[Text]"/>
      <dgm:spPr/>
      <dgm:t>
        <a:bodyPr/>
        <a:lstStyle/>
        <a:p>
          <a:r>
            <a:rPr lang="en-GB" dirty="0"/>
            <a:t>Artificial Intelligence</a:t>
          </a:r>
        </a:p>
      </dgm:t>
    </dgm:pt>
    <dgm:pt modelId="{982D9856-6229-4274-B587-D415886B5ABE}" type="parTrans" cxnId="{664F07F2-27AA-4A18-A472-2801F76109FC}">
      <dgm:prSet/>
      <dgm:spPr/>
      <dgm:t>
        <a:bodyPr/>
        <a:lstStyle/>
        <a:p>
          <a:endParaRPr lang="en-GB"/>
        </a:p>
      </dgm:t>
    </dgm:pt>
    <dgm:pt modelId="{D1C9D6BD-A184-4E2E-820C-9BD3BA7D7923}" type="sibTrans" cxnId="{664F07F2-27AA-4A18-A472-2801F76109FC}">
      <dgm:prSet/>
      <dgm:spPr/>
      <dgm:t>
        <a:bodyPr/>
        <a:lstStyle/>
        <a:p>
          <a:endParaRPr lang="en-GB"/>
        </a:p>
      </dgm:t>
    </dgm:pt>
    <dgm:pt modelId="{8012A5D1-42E3-4734-ABC4-B921148C91FB}">
      <dgm:prSet phldrT="[Text]"/>
      <dgm:spPr/>
      <dgm:t>
        <a:bodyPr/>
        <a:lstStyle/>
        <a:p>
          <a:r>
            <a:rPr lang="en-GB" dirty="0"/>
            <a:t>Computational Sociology</a:t>
          </a:r>
        </a:p>
      </dgm:t>
    </dgm:pt>
    <dgm:pt modelId="{071A8762-7E7A-4582-BF33-8F57E0D9CD3A}" type="parTrans" cxnId="{5417B1C5-5F63-4A7C-92EA-C4B78DF5E773}">
      <dgm:prSet/>
      <dgm:spPr/>
      <dgm:t>
        <a:bodyPr/>
        <a:lstStyle/>
        <a:p>
          <a:endParaRPr lang="en-GB"/>
        </a:p>
      </dgm:t>
    </dgm:pt>
    <dgm:pt modelId="{6EBB21FE-8856-42A8-9CB3-DB68701513C6}" type="sibTrans" cxnId="{5417B1C5-5F63-4A7C-92EA-C4B78DF5E773}">
      <dgm:prSet/>
      <dgm:spPr/>
      <dgm:t>
        <a:bodyPr/>
        <a:lstStyle/>
        <a:p>
          <a:endParaRPr lang="en-GB"/>
        </a:p>
      </dgm:t>
    </dgm:pt>
    <dgm:pt modelId="{98AB4FD7-4421-4919-B2BF-9612EFDFE3CE}" type="pres">
      <dgm:prSet presAssocID="{D7822F88-4520-4128-A62D-63716519D6E1}" presName="Name0" presStyleCnt="0">
        <dgm:presLayoutVars>
          <dgm:chMax val="7"/>
          <dgm:dir/>
          <dgm:resizeHandles val="exact"/>
        </dgm:presLayoutVars>
      </dgm:prSet>
      <dgm:spPr/>
    </dgm:pt>
    <dgm:pt modelId="{1029F12D-6D4A-4EF0-BC58-265787E7C322}" type="pres">
      <dgm:prSet presAssocID="{D7822F88-4520-4128-A62D-63716519D6E1}" presName="ellipse1" presStyleLbl="vennNode1" presStyleIdx="0" presStyleCnt="3" custLinFactNeighborX="12341">
        <dgm:presLayoutVars>
          <dgm:bulletEnabled val="1"/>
        </dgm:presLayoutVars>
      </dgm:prSet>
      <dgm:spPr/>
    </dgm:pt>
    <dgm:pt modelId="{2014B4F7-FAA6-4461-9528-9B11D18D2496}" type="pres">
      <dgm:prSet presAssocID="{D7822F88-4520-4128-A62D-63716519D6E1}" presName="ellipse2" presStyleLbl="vennNode1" presStyleIdx="1" presStyleCnt="3">
        <dgm:presLayoutVars>
          <dgm:bulletEnabled val="1"/>
        </dgm:presLayoutVars>
      </dgm:prSet>
      <dgm:spPr/>
    </dgm:pt>
    <dgm:pt modelId="{5A2DCA89-9089-4962-8FEE-3D1D6953CBDA}" type="pres">
      <dgm:prSet presAssocID="{D7822F88-4520-4128-A62D-63716519D6E1}" presName="ellipse3" presStyleLbl="vennNode1" presStyleIdx="2" presStyleCnt="3" custLinFactNeighborX="-8710">
        <dgm:presLayoutVars>
          <dgm:bulletEnabled val="1"/>
        </dgm:presLayoutVars>
      </dgm:prSet>
      <dgm:spPr/>
    </dgm:pt>
  </dgm:ptLst>
  <dgm:cxnLst>
    <dgm:cxn modelId="{0FF58506-54DA-45C8-8A6A-1219598B2CBF}" type="presOf" srcId="{D7822F88-4520-4128-A62D-63716519D6E1}" destId="{98AB4FD7-4421-4919-B2BF-9612EFDFE3CE}" srcOrd="0" destOrd="0" presId="urn:microsoft.com/office/officeart/2005/8/layout/rings+Icon"/>
    <dgm:cxn modelId="{86005738-D422-4C2A-9035-A1A52D8CD140}" srcId="{D7822F88-4520-4128-A62D-63716519D6E1}" destId="{4C7F35E8-E62E-473E-9B19-4BDBC62A6276}" srcOrd="0" destOrd="0" parTransId="{EEA42E36-DFA7-4498-995A-8D010700D369}" sibTransId="{7FCFA7DA-7991-47D1-86E0-8521FB204A5A}"/>
    <dgm:cxn modelId="{699BA9C3-3268-4496-A16A-3744453F3B7B}" type="presOf" srcId="{8012A5D1-42E3-4734-ABC4-B921148C91FB}" destId="{5A2DCA89-9089-4962-8FEE-3D1D6953CBDA}" srcOrd="0" destOrd="0" presId="urn:microsoft.com/office/officeart/2005/8/layout/rings+Icon"/>
    <dgm:cxn modelId="{5417B1C5-5F63-4A7C-92EA-C4B78DF5E773}" srcId="{D7822F88-4520-4128-A62D-63716519D6E1}" destId="{8012A5D1-42E3-4734-ABC4-B921148C91FB}" srcOrd="2" destOrd="0" parTransId="{071A8762-7E7A-4582-BF33-8F57E0D9CD3A}" sibTransId="{6EBB21FE-8856-42A8-9CB3-DB68701513C6}"/>
    <dgm:cxn modelId="{2582A4DD-C8FE-41F6-8853-0B676CEFBDCC}" type="presOf" srcId="{4C7F35E8-E62E-473E-9B19-4BDBC62A6276}" destId="{1029F12D-6D4A-4EF0-BC58-265787E7C322}" srcOrd="0" destOrd="0" presId="urn:microsoft.com/office/officeart/2005/8/layout/rings+Icon"/>
    <dgm:cxn modelId="{86247FDF-2F08-44FF-9FF0-EFAF1A50F581}" type="presOf" srcId="{C6B654E9-7D31-4259-8A8B-9EAF2EBDE3F5}" destId="{2014B4F7-FAA6-4461-9528-9B11D18D2496}" srcOrd="0" destOrd="0" presId="urn:microsoft.com/office/officeart/2005/8/layout/rings+Icon"/>
    <dgm:cxn modelId="{664F07F2-27AA-4A18-A472-2801F76109FC}" srcId="{D7822F88-4520-4128-A62D-63716519D6E1}" destId="{C6B654E9-7D31-4259-8A8B-9EAF2EBDE3F5}" srcOrd="1" destOrd="0" parTransId="{982D9856-6229-4274-B587-D415886B5ABE}" sibTransId="{D1C9D6BD-A184-4E2E-820C-9BD3BA7D7923}"/>
    <dgm:cxn modelId="{06D96F78-21FD-4F14-AE05-429FD4038E97}" type="presParOf" srcId="{98AB4FD7-4421-4919-B2BF-9612EFDFE3CE}" destId="{1029F12D-6D4A-4EF0-BC58-265787E7C322}" srcOrd="0" destOrd="0" presId="urn:microsoft.com/office/officeart/2005/8/layout/rings+Icon"/>
    <dgm:cxn modelId="{DF4597B0-D672-4897-9CCF-05C73AAD67D8}" type="presParOf" srcId="{98AB4FD7-4421-4919-B2BF-9612EFDFE3CE}" destId="{2014B4F7-FAA6-4461-9528-9B11D18D2496}" srcOrd="1" destOrd="0" presId="urn:microsoft.com/office/officeart/2005/8/layout/rings+Icon"/>
    <dgm:cxn modelId="{F70D4548-6488-4F3F-8D58-98F9E736F949}" type="presParOf" srcId="{98AB4FD7-4421-4919-B2BF-9612EFDFE3CE}" destId="{5A2DCA89-9089-4962-8FEE-3D1D6953CBDA}" srcOrd="2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29F12D-6D4A-4EF0-BC58-265787E7C322}">
      <dsp:nvSpPr>
        <dsp:cNvPr id="0" name=""/>
        <dsp:cNvSpPr/>
      </dsp:nvSpPr>
      <dsp:spPr>
        <a:xfrm>
          <a:off x="732860" y="0"/>
          <a:ext cx="2373317" cy="237328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Science and Technology Studies</a:t>
          </a:r>
        </a:p>
      </dsp:txBody>
      <dsp:txXfrm>
        <a:off x="1080424" y="347559"/>
        <a:ext cx="1678189" cy="1678165"/>
      </dsp:txXfrm>
    </dsp:sp>
    <dsp:sp modelId="{2014B4F7-FAA6-4461-9528-9B11D18D2496}">
      <dsp:nvSpPr>
        <dsp:cNvPr id="0" name=""/>
        <dsp:cNvSpPr/>
      </dsp:nvSpPr>
      <dsp:spPr>
        <a:xfrm>
          <a:off x="1661537" y="1582848"/>
          <a:ext cx="2373317" cy="237328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Artificial Intelligence</a:t>
          </a:r>
        </a:p>
      </dsp:txBody>
      <dsp:txXfrm>
        <a:off x="2009101" y="1930407"/>
        <a:ext cx="1678189" cy="1678165"/>
      </dsp:txXfrm>
    </dsp:sp>
    <dsp:sp modelId="{5A2DCA89-9089-4962-8FEE-3D1D6953CBDA}">
      <dsp:nvSpPr>
        <dsp:cNvPr id="0" name=""/>
        <dsp:cNvSpPr/>
      </dsp:nvSpPr>
      <dsp:spPr>
        <a:xfrm>
          <a:off x="2674944" y="0"/>
          <a:ext cx="2373317" cy="237328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Computational Sociology</a:t>
          </a:r>
        </a:p>
      </dsp:txBody>
      <dsp:txXfrm>
        <a:off x="3022508" y="347559"/>
        <a:ext cx="1678189" cy="16781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B28D6-9D53-3F8C-D3D2-B22AD1DB34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4F4526-F9AF-C0CC-01E2-1761F6F1DA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3A447-844F-619C-4DC8-BC21CF8D7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D7F71-D61A-4A17-B394-C8EF3316120F}" type="datetimeFigureOut">
              <a:rPr lang="en-GB" smtClean="0"/>
              <a:t>12/11/2022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E4AF94-B941-9C54-B53B-8A9B9DE1B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21DB5-3C11-57C1-268A-6CC90B708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4B002-E0DB-4A3B-993A-487EBE21FA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383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3A74C-7C1C-79C6-91F2-3351565A8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DEC8E1-D6B9-55FD-16A1-8761E29F63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F241F-0558-7E4A-FD6B-4DE53394C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D7F71-D61A-4A17-B394-C8EF3316120F}" type="datetimeFigureOut">
              <a:rPr lang="en-GB" smtClean="0"/>
              <a:t>12/11/2022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8C9B6-4323-60E5-5EC2-D38D20741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87129-AC05-ED33-2029-5800C90FF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4B002-E0DB-4A3B-993A-487EBE21FA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4285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A986E5-9888-2DCE-D0A1-AC95008262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96EC7E-873E-438C-E825-699187A277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36028-CD89-C295-507F-466732BF5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D7F71-D61A-4A17-B394-C8EF3316120F}" type="datetimeFigureOut">
              <a:rPr lang="en-GB" smtClean="0"/>
              <a:t>12/11/2022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A4631-13FB-EAD0-5DDC-64A7CCF93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3FF9A-0E18-9824-02AC-08CD80815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4B002-E0DB-4A3B-993A-487EBE21FA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3273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B0EF3-6E30-C7DA-F9F0-9457D3BB2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DAB4A-F661-849B-79F3-006360CD2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6197C-2D4A-ED98-4F2B-D78F232FA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D7F71-D61A-4A17-B394-C8EF3316120F}" type="datetimeFigureOut">
              <a:rPr lang="en-GB" smtClean="0"/>
              <a:t>12/11/2022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CE930-97BA-BC85-5945-2D6636AF5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20763D-B148-5961-BF81-713CAA82B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4B002-E0DB-4A3B-993A-487EBE21FA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135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11F6E-8BCD-86FA-BE8A-59513FE6E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D566F-1A6D-67B4-26F7-A0A95E39EA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12779-C831-088B-563E-F55B25E91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D7F71-D61A-4A17-B394-C8EF3316120F}" type="datetimeFigureOut">
              <a:rPr lang="en-GB" smtClean="0"/>
              <a:t>12/11/2022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0D014-8D66-B468-2610-16BF1EAB4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E4CFB-3397-B61E-B3B7-1383571A0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4B002-E0DB-4A3B-993A-487EBE21FA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4284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1B3D0-B1BB-428D-45BC-908C137E2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AEEE7-790C-1B6C-5CF1-EC50192C6A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C62AC4-D7F8-E95A-AD7E-2DF6376DC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4933B2-2134-6B5F-6403-3AA6D17F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D7F71-D61A-4A17-B394-C8EF3316120F}" type="datetimeFigureOut">
              <a:rPr lang="en-GB" smtClean="0"/>
              <a:t>12/11/2022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6F2500-80F9-36EA-0C88-56F570966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FAB26B-39C2-1070-196D-46CEBFA80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4B002-E0DB-4A3B-993A-487EBE21FA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087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02B5C-F468-B928-B643-15DACD7A9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82BE91-D352-9BEB-A7DF-002A7EBC39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F9C8AF-38B9-9F81-F525-D1E47C0E61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7AD33C-B9CB-7673-0C67-4A7C60E12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33C400-3FB2-C36B-3C28-2AD94E99CB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26872D-1565-EEDE-5ADD-DE61AD800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D7F71-D61A-4A17-B394-C8EF3316120F}" type="datetimeFigureOut">
              <a:rPr lang="en-GB" smtClean="0"/>
              <a:t>12/11/2022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9B1F37-E225-78E6-4BE4-25E63C73D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C6E61C-B8CE-B903-4391-DC14A20B8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4B002-E0DB-4A3B-993A-487EBE21FA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8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3B491-41B8-5F30-8B6D-9D38F4F86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9E15F5-6B90-FE23-06BC-D4EC039CA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D7F71-D61A-4A17-B394-C8EF3316120F}" type="datetimeFigureOut">
              <a:rPr lang="en-GB" smtClean="0"/>
              <a:t>12/11/2022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E61E1D-3946-7590-5232-61E76A76D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516D51-2255-E86C-32A1-1B36541E6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4B002-E0DB-4A3B-993A-487EBE21FA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9549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8419AF-F46F-4761-E1EC-F6932B5CE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D7F71-D61A-4A17-B394-C8EF3316120F}" type="datetimeFigureOut">
              <a:rPr lang="en-GB" smtClean="0"/>
              <a:t>12/11/2022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D29AA3-3930-7752-1B7F-23E90859B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77BDF-5F00-D990-945D-D24AF7FE7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4B002-E0DB-4A3B-993A-487EBE21FA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695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C363A-80D9-376E-42D0-361199B11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F1208-3738-298D-BEBE-D31C46DC3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31EB1E-73C0-F7A2-35A5-DCA8E3C63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94B340-4C8B-B28B-F4AD-D987BFF13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D7F71-D61A-4A17-B394-C8EF3316120F}" type="datetimeFigureOut">
              <a:rPr lang="en-GB" smtClean="0"/>
              <a:t>12/11/2022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DDD92B-BC73-227E-1F01-1EFCB1008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1C6090-C5A1-1AF8-6452-77D5B2D16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4B002-E0DB-4A3B-993A-487EBE21FA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7405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F5CCE-A242-AED9-CC0D-DDC6FC097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52AA48-8A92-E639-9DBF-669E3409BD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D66C18-6B87-9AC1-6391-8B07F1587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17CBA3-294E-8B48-63C5-A9687F3B7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D7F71-D61A-4A17-B394-C8EF3316120F}" type="datetimeFigureOut">
              <a:rPr lang="en-GB" smtClean="0"/>
              <a:t>12/11/2022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4DF61D-C626-8D03-76C7-073A5CE0B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E77658-A917-0432-7E2D-F27F7A8B7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4B002-E0DB-4A3B-993A-487EBE21FA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277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6B99A7-DC14-1E61-AC7C-BE8FF8145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B5F8A6-CF6A-4C99-F440-E26815538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9216F-91D2-1BF5-2925-5A98B10B5B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5D7F71-D61A-4A17-B394-C8EF3316120F}" type="datetimeFigureOut">
              <a:rPr lang="en-GB" smtClean="0"/>
              <a:t>12/11/2022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6A37E-6AAA-E9D5-4561-444EDB1056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5A9B0-2C52-F9DD-F9CD-7CC9B2256C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94B002-E0DB-4A3B-993A-487EBE21FA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894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eleuther.ai/about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s1983097@ed.ac.uk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ldalmol@ed.ac.uk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arxiv.org/abs/2102.02503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huggingface.co/blog/large-language-model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C0B8C-E7EF-94BA-3B03-A3BED5F7C4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sz="4400" b="1" dirty="0"/>
              <a:t>Addressing Gender Bias in Generative Pretrained Transformer (GPT) Language Models through Design Justice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B87490-B17B-EA1F-3D55-5C7AB98581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759671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Computational Sociology 2022 – Week 10</a:t>
            </a:r>
          </a:p>
          <a:p>
            <a:endParaRPr lang="en-GB" dirty="0"/>
          </a:p>
          <a:p>
            <a:r>
              <a:rPr lang="en-GB" dirty="0"/>
              <a:t>Lara Dal Molin</a:t>
            </a:r>
          </a:p>
          <a:p>
            <a:r>
              <a:rPr lang="en-GB" sz="2000" dirty="0"/>
              <a:t>PhD student in Science, Technology and Innovation Studies &amp; Sociology</a:t>
            </a:r>
          </a:p>
          <a:p>
            <a:r>
              <a:rPr lang="en-GB" sz="2000" dirty="0"/>
              <a:t>University of Edinburgh &amp; University of Copenhagen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52932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06227-B1E0-8178-CBB0-BB35AE686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40116" cy="4351338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GB" dirty="0"/>
              <a:t>GPTs are large, neural language models that can be pretrained and fine-tuned.</a:t>
            </a:r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r>
              <a:rPr lang="en-GB" dirty="0"/>
              <a:t>Transformers are novel types of Neural Networks that, through the mechanism of </a:t>
            </a:r>
            <a:r>
              <a:rPr lang="en-GB" dirty="0">
                <a:solidFill>
                  <a:srgbClr val="7030A0"/>
                </a:solidFill>
              </a:rPr>
              <a:t>attention</a:t>
            </a:r>
            <a:r>
              <a:rPr lang="en-GB" dirty="0"/>
              <a:t>, can incorporate context: “the </a:t>
            </a:r>
            <a:r>
              <a:rPr lang="en-GB" dirty="0">
                <a:solidFill>
                  <a:srgbClr val="7030A0"/>
                </a:solidFill>
              </a:rPr>
              <a:t>animal</a:t>
            </a:r>
            <a:r>
              <a:rPr lang="en-GB" dirty="0"/>
              <a:t> didn’t cross the street because </a:t>
            </a:r>
            <a:r>
              <a:rPr lang="en-GB" dirty="0">
                <a:solidFill>
                  <a:srgbClr val="7030A0"/>
                </a:solidFill>
              </a:rPr>
              <a:t>it</a:t>
            </a:r>
            <a:r>
              <a:rPr lang="en-GB" dirty="0"/>
              <a:t> was too tired”.</a:t>
            </a:r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Vaswani, A. et al., 2017. </a:t>
            </a:r>
            <a:r>
              <a:rPr lang="en-US" sz="1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Attention Is All You Need.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Long Beach, California, United States, 31st Conference on Neural Information Processing Systems (NIPS 2017).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C492CB2-D596-D551-AEC1-0A3F5F5C98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63" r="24869" b="6244"/>
          <a:stretch/>
        </p:blipFill>
        <p:spPr>
          <a:xfrm>
            <a:off x="7318304" y="3881"/>
            <a:ext cx="4873696" cy="68541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BF4D48-ED6B-45C1-C2CE-CB928A10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Pretrained Transformers</a:t>
            </a:r>
          </a:p>
        </p:txBody>
      </p:sp>
    </p:spTree>
    <p:extLst>
      <p:ext uri="{BB962C8B-B14F-4D97-AF65-F5344CB8AC3E}">
        <p14:creationId xmlns:p14="http://schemas.microsoft.com/office/powerpoint/2010/main" val="2538261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58FEF-5E17-44ED-71C4-7E40AE83B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“Pretrain then Fine-Tune”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93B97-4FEF-D9E8-B504-F68D06054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dirty="0"/>
              <a:t>Another paradigm shift in NLP. Novel LLM are </a:t>
            </a:r>
            <a:r>
              <a:rPr lang="en-GB" dirty="0">
                <a:solidFill>
                  <a:srgbClr val="7030A0"/>
                </a:solidFill>
              </a:rPr>
              <a:t>pretrained</a:t>
            </a:r>
            <a:r>
              <a:rPr lang="en-GB" dirty="0"/>
              <a:t> on a large knowledge-base and then </a:t>
            </a:r>
            <a:r>
              <a:rPr lang="en-GB" dirty="0">
                <a:solidFill>
                  <a:srgbClr val="7030A0"/>
                </a:solidFill>
              </a:rPr>
              <a:t>fine-tuned</a:t>
            </a:r>
            <a:r>
              <a:rPr lang="en-GB" dirty="0"/>
              <a:t> to perform specific tasks.</a:t>
            </a:r>
          </a:p>
          <a:p>
            <a:pPr marL="0" indent="0" algn="just">
              <a:buNone/>
            </a:pPr>
            <a:r>
              <a:rPr lang="en-GB" dirty="0"/>
              <a:t>Fine-tuning – or </a:t>
            </a:r>
            <a:r>
              <a:rPr lang="en-GB" dirty="0">
                <a:solidFill>
                  <a:srgbClr val="7030A0"/>
                </a:solidFill>
              </a:rPr>
              <a:t>adaptation</a:t>
            </a:r>
            <a:r>
              <a:rPr lang="en-GB" dirty="0"/>
              <a:t> – consists in the further conditioning of a language model with additional information on top of training.</a:t>
            </a:r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endParaRPr lang="en-GB" dirty="0"/>
          </a:p>
          <a:p>
            <a:pPr marL="0" indent="0"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Bommasani, R. et al., 2021. </a:t>
            </a:r>
            <a:r>
              <a:rPr lang="en-US" sz="1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the Opportunities and Risks of Foundation Models.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[Online] Available at: </a:t>
            </a:r>
            <a:r>
              <a:rPr lang="en-US" sz="14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https://arxiv.org/abs/2108.07258</a:t>
            </a: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[Accessed 2 June 2022].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picture containing food, bread, sliced, arranged&#10;&#10;Description automatically generated">
            <a:extLst>
              <a:ext uri="{FF2B5EF4-FFF2-40B4-BE49-F238E27FC236}">
                <a16:creationId xmlns:a16="http://schemas.microsoft.com/office/drawing/2014/main" id="{CC640865-E487-B916-E329-F6F1DB360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876" y="3653088"/>
            <a:ext cx="2676247" cy="200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67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DB2F4-AF5F-6A71-5010-7C93D3CC7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 of LLMs (including GPTs)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77635-4828-B86F-F842-B21D92966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Language models are the backbone of numerous technologies:</a:t>
            </a:r>
          </a:p>
          <a:p>
            <a:r>
              <a:rPr lang="en-GB" dirty="0"/>
              <a:t>Conversational assistants (chatbots) – e.g. Amazon Alexa</a:t>
            </a:r>
          </a:p>
          <a:p>
            <a:r>
              <a:rPr lang="en-GB" dirty="0"/>
              <a:t>Sentence completion systems </a:t>
            </a:r>
            <a:br>
              <a:rPr lang="en-GB" dirty="0"/>
            </a:br>
            <a:r>
              <a:rPr lang="en-GB" dirty="0"/>
              <a:t>– e.g. Google Search</a:t>
            </a:r>
          </a:p>
          <a:p>
            <a:r>
              <a:rPr lang="en-GB" dirty="0"/>
              <a:t>Machine translation systems </a:t>
            </a:r>
            <a:br>
              <a:rPr lang="en-GB" dirty="0"/>
            </a:br>
            <a:r>
              <a:rPr lang="en-GB" dirty="0"/>
              <a:t>– e.g. Google Translate</a:t>
            </a:r>
          </a:p>
        </p:txBody>
      </p:sp>
      <p:pic>
        <p:nvPicPr>
          <p:cNvPr id="5" name="Picture 4" descr="A picture containing indoor, blue&#10;&#10;Description automatically generated">
            <a:extLst>
              <a:ext uri="{FF2B5EF4-FFF2-40B4-BE49-F238E27FC236}">
                <a16:creationId xmlns:a16="http://schemas.microsoft.com/office/drawing/2014/main" id="{EEB02DB3-125E-6A6F-0EAF-C37D6F1651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68" b="12986"/>
          <a:stretch/>
        </p:blipFill>
        <p:spPr>
          <a:xfrm>
            <a:off x="4949475" y="4559233"/>
            <a:ext cx="2293049" cy="1540042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69D2370-3B80-6584-657D-81A4402872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2" r="11411"/>
          <a:stretch/>
        </p:blipFill>
        <p:spPr>
          <a:xfrm>
            <a:off x="7475621" y="2941503"/>
            <a:ext cx="3765884" cy="323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729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C0B8C-E7EF-94BA-3B03-A3BED5F7C4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19606"/>
            <a:ext cx="9144000" cy="2018788"/>
          </a:xfrm>
        </p:spPr>
        <p:txBody>
          <a:bodyPr>
            <a:noAutofit/>
          </a:bodyPr>
          <a:lstStyle/>
          <a:p>
            <a:r>
              <a:rPr lang="en-GB" sz="4400" b="1" dirty="0"/>
              <a:t>Addressing </a:t>
            </a:r>
            <a:r>
              <a:rPr lang="en-GB" sz="4400" b="1" dirty="0">
                <a:solidFill>
                  <a:srgbClr val="7030A0"/>
                </a:solidFill>
              </a:rPr>
              <a:t>Gender Bias</a:t>
            </a:r>
            <a:r>
              <a:rPr lang="en-GB" sz="4400" b="1" dirty="0"/>
              <a:t> in Generative Pretrained Transformer (GPT) Language Models through Design Justice</a:t>
            </a:r>
          </a:p>
        </p:txBody>
      </p:sp>
    </p:spTree>
    <p:extLst>
      <p:ext uri="{BB962C8B-B14F-4D97-AF65-F5344CB8AC3E}">
        <p14:creationId xmlns:p14="http://schemas.microsoft.com/office/powerpoint/2010/main" val="1488178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63CA7-8BB7-3D58-2A04-0FD607AC5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Gender Bias in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02819-64E3-1F11-B24B-CDD64D7B2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Language models, including GPTs, present issues related to bias.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BBA133-5586-BDDB-BC53-45266535FA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9" t="14482" r="22248" b="13664"/>
          <a:stretch/>
        </p:blipFill>
        <p:spPr>
          <a:xfrm>
            <a:off x="6434503" y="2364790"/>
            <a:ext cx="4919297" cy="3947110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4F3C821-8C6C-B474-0C36-802C5F6D6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09298"/>
            <a:ext cx="5822719" cy="205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35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B64BE-80C2-567F-DE50-814CBD2E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 the Dangers of Stochastic Parrots:</a:t>
            </a:r>
            <a:br>
              <a:rPr lang="en-GB" dirty="0"/>
            </a:br>
            <a:r>
              <a:rPr lang="en-GB" sz="3200" dirty="0"/>
              <a:t>can language models be too big?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336361-5B4F-DF9B-9858-13FE7A35B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dirty="0"/>
              <a:t>In this paper, the authors heavily problematise the scalability approach in language models, suggesting it leads to stereotyped language in the context of personal characteristics – especially gender.</a:t>
            </a:r>
          </a:p>
          <a:p>
            <a:pPr marL="0" indent="0" algn="just">
              <a:buNone/>
            </a:pPr>
            <a:endParaRPr lang="en-GB" dirty="0"/>
          </a:p>
          <a:p>
            <a:pPr algn="just"/>
            <a:r>
              <a:rPr lang="en-GB" dirty="0"/>
              <a:t>Stereotypes – e.g., hierarchical associations</a:t>
            </a:r>
          </a:p>
          <a:p>
            <a:pPr algn="just"/>
            <a:r>
              <a:rPr lang="en-GB" dirty="0"/>
              <a:t>Categorisation – e.g., misgendering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Bender, E., Gebru, T., McMillan-Major, A. &amp;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Shmitchell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S., 2020. </a:t>
            </a:r>
            <a:r>
              <a:rPr lang="en-US" sz="1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the Dangers of Stochastic Parrots: Can Language Models Be Too Big?.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Online, ACM Conference on Fairness, Accountability, and Transparency (FAccT).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8" name="Content Placeholder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349AF345-03B3-EED7-DBA8-3D51E3CF1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099" y="365125"/>
            <a:ext cx="1222206" cy="122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21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B6F4-24C6-4D9D-51A1-8E7721275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Timnit Gebru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D6502-15AC-625E-D283-BC38441BB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Timnit Gebru is one of the co-authors of the Stochastic Parrots paper.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C5D81B6-1F64-0193-383E-AE81B638F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513" y="2900186"/>
            <a:ext cx="6392167" cy="3029373"/>
          </a:xfrm>
          <a:prstGeom prst="rect">
            <a:avLst/>
          </a:prstGeom>
        </p:spPr>
      </p:pic>
      <p:pic>
        <p:nvPicPr>
          <p:cNvPr id="7" name="Picture 6" descr="A person with curly hair&#10;&#10;Description automatically generated with medium confidence">
            <a:extLst>
              <a:ext uri="{FF2B5EF4-FFF2-40B4-BE49-F238E27FC236}">
                <a16:creationId xmlns:a16="http://schemas.microsoft.com/office/drawing/2014/main" id="{821C5530-5DBE-796A-674E-6E2DBC472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438" y="2741122"/>
            <a:ext cx="2516837" cy="334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733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C9042-1ACD-6EEE-CCB7-33ECE7D0C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Algorithmic Bias in Computer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462CB-864B-D5C3-4CC4-B0D468556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949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3000" dirty="0"/>
              <a:t>Attempts to address algorithmic bias in Computer Science are </a:t>
            </a:r>
            <a:r>
              <a:rPr lang="en-GB" sz="3000" dirty="0">
                <a:solidFill>
                  <a:srgbClr val="7030A0"/>
                </a:solidFill>
              </a:rPr>
              <a:t>quantitative</a:t>
            </a:r>
            <a:r>
              <a:rPr lang="en-GB" sz="3000" dirty="0"/>
              <a:t>.</a:t>
            </a:r>
          </a:p>
          <a:p>
            <a:r>
              <a:rPr lang="en-GB" sz="3000" dirty="0"/>
              <a:t>Gender bias associated to training data - downstream harm (</a:t>
            </a:r>
            <a:r>
              <a:rPr lang="en-GB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Barocas et al., 2019</a:t>
            </a:r>
            <a:r>
              <a:rPr lang="en-GB" sz="3000" dirty="0"/>
              <a:t>)</a:t>
            </a:r>
          </a:p>
          <a:p>
            <a:r>
              <a:rPr lang="en-GB" sz="3000" dirty="0"/>
              <a:t>Benchmarks for quantification of bias (Vidgen and Derczynskil, 2020)</a:t>
            </a:r>
          </a:p>
          <a:p>
            <a:r>
              <a:rPr lang="en-GB" sz="3000" dirty="0"/>
              <a:t>Study of AI-generated characters and stories (</a:t>
            </a:r>
            <a:r>
              <a:rPr lang="en-GB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Lucy and </a:t>
            </a:r>
            <a:r>
              <a:rPr lang="en-GB" sz="3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Bamman</a:t>
            </a:r>
            <a:r>
              <a:rPr lang="en-GB" sz="3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2021) </a:t>
            </a:r>
            <a:endParaRPr lang="en-GB" sz="30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Barocas, S., Hardt, M. &amp; Narayanan, A., 2019. </a:t>
            </a:r>
            <a:r>
              <a:rPr lang="en-US" sz="1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Fairness and Machine Learning: Limitations and Opportunities.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Online: fairmlbook.org.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Lucy, L. &amp;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Bamman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D., 2021. </a:t>
            </a:r>
            <a:r>
              <a:rPr lang="en-US" sz="1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Gender and Representation Bias in GPT-3 Generated Stories.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Mexico City, Mexico, Proceedings of the 3rd Workshop on Narrative Understanding.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Vidgen, B. &amp;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DerczynskiI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L., 2020. Directions in Abusive Language Training Data, a Systematic Review: Garbage In, Garbage Out. </a:t>
            </a:r>
            <a:r>
              <a:rPr lang="en-US" sz="14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PLoS</a:t>
            </a:r>
            <a:r>
              <a:rPr lang="en-US" sz="1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ONE,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15(12), pp. 1-32.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83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C9042-1ACD-6EEE-CCB7-33ECE7D0C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Algorithmic Bias: Sociology and Beyond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462CB-864B-D5C3-4CC4-B0D468556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Algorithmic Bias is an extremely active field of research beyond CS.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1FC0A34-3EEA-337F-C2D0-B8BE38D9A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494" y="2712314"/>
            <a:ext cx="1616153" cy="2521237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566054DA-C565-97CF-5891-086CD0F90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349" y="3290887"/>
            <a:ext cx="1723081" cy="2596841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EB283EF-9D31-43B3-6ACF-627982D6F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783" y="2712314"/>
            <a:ext cx="1642833" cy="2596841"/>
          </a:xfrm>
          <a:prstGeom prst="rect">
            <a:avLst/>
          </a:prstGeom>
        </p:spPr>
      </p:pic>
      <p:pic>
        <p:nvPicPr>
          <p:cNvPr id="11" name="Picture 10" descr="Diagram, schematic&#10;&#10;Description automatically generated">
            <a:extLst>
              <a:ext uri="{FF2B5EF4-FFF2-40B4-BE49-F238E27FC236}">
                <a16:creationId xmlns:a16="http://schemas.microsoft.com/office/drawing/2014/main" id="{DABBCBCD-7CD9-70B8-6642-DB8FA6A87B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397" y="3448361"/>
            <a:ext cx="1589395" cy="2439367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92CC3D09-2479-1D03-8B77-6CA12253D0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38" y="2720218"/>
            <a:ext cx="1714946" cy="2562151"/>
          </a:xfrm>
          <a:prstGeom prst="rect">
            <a:avLst/>
          </a:prstGeom>
        </p:spPr>
      </p:pic>
      <p:pic>
        <p:nvPicPr>
          <p:cNvPr id="15" name="Picture 14" descr="A picture containing whiteboard&#10;&#10;Description automatically generated">
            <a:extLst>
              <a:ext uri="{FF2B5EF4-FFF2-40B4-BE49-F238E27FC236}">
                <a16:creationId xmlns:a16="http://schemas.microsoft.com/office/drawing/2014/main" id="{FB5BCE62-E0C8-A296-6CB6-CBE8AB8CB8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968" y="3752050"/>
            <a:ext cx="1642832" cy="184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51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185EA-052D-815B-4F8C-19E208EDF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Algorithmic Bias: Sociology and Beyond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D2CBD-3620-6120-FBEA-3B6895B15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Main contributions from Science and Technology Studies and Sociology include the following concepts:</a:t>
            </a:r>
          </a:p>
          <a:p>
            <a:r>
              <a:rPr lang="en-GB" dirty="0"/>
              <a:t>Dataset curation – inspired by archival history and librarianship (</a:t>
            </a:r>
            <a: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 and Gebru, 2020; Birhane and Prabu, 2021</a:t>
            </a:r>
            <a:r>
              <a:rPr lang="en-GB" dirty="0"/>
              <a:t>)</a:t>
            </a:r>
          </a:p>
          <a:p>
            <a:r>
              <a:rPr lang="en-GB" dirty="0"/>
              <a:t>Algorithmic auditing – notably </a:t>
            </a:r>
            <a: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Brown, Davidovic and Hasan (2021)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Birhane, A. &amp; Prabhu, V. U., 2021. </a:t>
            </a:r>
            <a:r>
              <a:rPr lang="en-US" sz="1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Large Image Datasets: A Pyrrhic Win for Computer Vision?.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Waikoloa, Hawaii, United States, 2021 IEEE Winter Conference on Applications of Computer Vision (WACV).</a:t>
            </a:r>
          </a:p>
          <a:p>
            <a:pPr marL="0" indent="0"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Brown, S., Davidovic, J. &amp; Hasan, A., 2021. The Algorithm Audit: Scoring the Algorithm that Scores Us. </a:t>
            </a:r>
            <a:r>
              <a:rPr lang="en-US" sz="1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Big Data &amp; Society,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8(1), pp. 1-8.</a:t>
            </a:r>
            <a:endParaRPr lang="en-GB" sz="1400" dirty="0"/>
          </a:p>
          <a:p>
            <a:pPr marL="0" indent="0"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Jo, E. S. &amp; Gebru, T., 2020. </a:t>
            </a:r>
            <a:r>
              <a:rPr lang="en-US" sz="1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Lessons from Archives: Strategies for Collecting Sociocultural Data in Machine Learning.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Online, Proceedings of the 2020 Conference on Fairness, Accountability, and Transparency.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4281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24C14-5386-BBDE-D907-36F22F31F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 &amp; Objectives of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50278-BD50-110A-960E-A28FC567C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GB" dirty="0"/>
              <a:t>Illustrate application of Computational Sociology and Computational Social Science</a:t>
            </a:r>
          </a:p>
          <a:p>
            <a:r>
              <a:rPr lang="en-GB" dirty="0"/>
              <a:t>Combination of qualitative and quantitative methods – motivation and relationship</a:t>
            </a:r>
          </a:p>
          <a:p>
            <a:r>
              <a:rPr lang="en-GB" dirty="0"/>
              <a:t>Application of recent research in Artificial Intelligence</a:t>
            </a:r>
          </a:p>
          <a:p>
            <a:endParaRPr lang="en-GB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C6F0561-968A-E18F-78F0-1E8C2A011A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106994"/>
              </p:ext>
            </p:extLst>
          </p:nvPr>
        </p:nvGraphicFramePr>
        <p:xfrm>
          <a:off x="5896754" y="1691565"/>
          <a:ext cx="5694948" cy="39561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 descr="A group of children's faces&#10;&#10;Description automatically generated with medium confidence">
            <a:extLst>
              <a:ext uri="{FF2B5EF4-FFF2-40B4-BE49-F238E27FC236}">
                <a16:creationId xmlns:a16="http://schemas.microsoft.com/office/drawing/2014/main" id="{A0E02385-7237-6914-D039-D6FD525F403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0" t="10843" r="75863" b="58421"/>
          <a:stretch/>
        </p:blipFill>
        <p:spPr>
          <a:xfrm>
            <a:off x="8460160" y="3094249"/>
            <a:ext cx="599189" cy="66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754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FDD-7731-3439-D448-BABC5CD2F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0F51B-5A5D-5D66-716E-EB04F7A86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dirty="0"/>
              <a:t>In a recent paper, researchers at OpenAI suggest that </a:t>
            </a:r>
            <a:r>
              <a:rPr lang="en-GB" dirty="0">
                <a:solidFill>
                  <a:srgbClr val="7030A0"/>
                </a:solidFill>
              </a:rPr>
              <a:t>fine-tuning</a:t>
            </a:r>
            <a:r>
              <a:rPr lang="en-GB" dirty="0"/>
              <a:t> LLMs on small-scale, curated dataset may be a promising method for mitigating bias associated with sensitive topics.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Solaiman, I. &amp; Dennison, C., 2021. </a:t>
            </a:r>
            <a:r>
              <a:rPr lang="en-US" sz="1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Process for Adapting Language Models to Society (PALMS) with Values-Targeted Datasets,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San Francisco, California, United States: OpenAI.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611E4451-D438-7561-CB32-EBDF863419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1"/>
          <a:stretch/>
        </p:blipFill>
        <p:spPr>
          <a:xfrm>
            <a:off x="3545305" y="3029886"/>
            <a:ext cx="5568884" cy="243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16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86B83-E456-1D7F-F335-498267C11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BFD23-0093-CC18-8B60-2D10A9715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These are the base and fine-tuned model’s responses to a prompt.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US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Solaiman, I. &amp; Dennison, C., 2021. </a:t>
            </a:r>
            <a:r>
              <a:rPr lang="en-US" sz="15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Process for Adapting Language Models to Society (PALMS) with Values-Targeted Datasets, </a:t>
            </a:r>
            <a:r>
              <a:rPr lang="en-US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San Francisco, California, United States: OpenAI.</a:t>
            </a:r>
            <a:endParaRPr lang="en-GB" sz="15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DF0A5D0-9EBB-A6DF-A363-D26617503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010" y="2321698"/>
            <a:ext cx="6759980" cy="311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84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FA7D84-5388-0615-335B-2AEB43052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Content Warning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48FE11E-EE46-9B50-2D15-A67C3701E2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The following slide contains offensive and gendered language.</a:t>
            </a:r>
          </a:p>
        </p:txBody>
      </p:sp>
    </p:spTree>
    <p:extLst>
      <p:ext uri="{BB962C8B-B14F-4D97-AF65-F5344CB8AC3E}">
        <p14:creationId xmlns:p14="http://schemas.microsoft.com/office/powerpoint/2010/main" val="3921975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C89F-CD8F-E3F3-0408-299026E59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87C2C-0E26-0017-A288-D09CB3077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These tables show the top descriptive word in each model using a co-occurrence metric. 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6490301-2330-B6DC-B0E4-6F6EF26E4C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9"/>
          <a:stretch/>
        </p:blipFill>
        <p:spPr>
          <a:xfrm>
            <a:off x="8277447" y="3017884"/>
            <a:ext cx="3213294" cy="2417035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EB161EF4-22E3-EE5B-1AD1-F5FC6E9F0D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" r="3690"/>
          <a:stretch/>
        </p:blipFill>
        <p:spPr>
          <a:xfrm>
            <a:off x="4095868" y="2960424"/>
            <a:ext cx="3962473" cy="2474495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BCD3027C-1460-ECFA-398D-1DF89AB041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17885"/>
            <a:ext cx="3120727" cy="241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57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753CE-1491-04EA-4353-645F26D82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5803E-C1D0-D356-2464-808E5B2B4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dirty="0"/>
              <a:t>PALMS considers the meaning of factuality in the context of sensitive topics and inquires who should inform stances in this space.</a:t>
            </a:r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r>
              <a:rPr lang="en-GB" dirty="0"/>
              <a:t>In other words, who should decide what is biased and what isn’t?</a:t>
            </a:r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r>
              <a:rPr lang="en-GB" dirty="0"/>
              <a:t>Through critical lenses, we can reformulate this question.</a:t>
            </a:r>
          </a:p>
          <a:p>
            <a:pPr marL="0" indent="0" algn="just">
              <a:buNone/>
            </a:pPr>
            <a:r>
              <a:rPr lang="en-GB" dirty="0"/>
              <a:t>Who should </a:t>
            </a:r>
            <a:r>
              <a:rPr lang="en-GB" dirty="0">
                <a:solidFill>
                  <a:srgbClr val="7030A0"/>
                </a:solidFill>
              </a:rPr>
              <a:t>have the power to decide </a:t>
            </a:r>
            <a:r>
              <a:rPr lang="en-GB" dirty="0"/>
              <a:t>what is biased and what isn’t?</a:t>
            </a:r>
          </a:p>
          <a:p>
            <a:pPr marL="0" indent="0" algn="just">
              <a:buNone/>
            </a:pP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Solaiman, I. &amp; Dennison, C., 2021. </a:t>
            </a:r>
            <a:r>
              <a:rPr lang="en-US" sz="1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Process for Adapting Language Models to Society (PALMS) with Values-Targeted Datasets,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San Francisco, California, United States: OpenAI.</a:t>
            </a:r>
            <a:endParaRPr lang="en-GB" sz="1400" dirty="0"/>
          </a:p>
          <a:p>
            <a:pPr marL="0" indent="0" algn="just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0355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C0B8C-E7EF-94BA-3B03-A3BED5F7C4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19606"/>
            <a:ext cx="9144000" cy="2018788"/>
          </a:xfrm>
        </p:spPr>
        <p:txBody>
          <a:bodyPr>
            <a:noAutofit/>
          </a:bodyPr>
          <a:lstStyle/>
          <a:p>
            <a:r>
              <a:rPr lang="en-GB" sz="4400" b="1" dirty="0"/>
              <a:t>Addressing Gender Bias</a:t>
            </a:r>
            <a:r>
              <a:rPr lang="en-GB" sz="4400" b="1" dirty="0">
                <a:solidFill>
                  <a:srgbClr val="7030A0"/>
                </a:solidFill>
              </a:rPr>
              <a:t> </a:t>
            </a:r>
            <a:r>
              <a:rPr lang="en-GB" sz="4400" b="1" dirty="0"/>
              <a:t>in Generative Pretrained Transformer (GPT) Language Models through </a:t>
            </a:r>
            <a:r>
              <a:rPr lang="en-GB" sz="4400" b="1" dirty="0">
                <a:solidFill>
                  <a:srgbClr val="7030A0"/>
                </a:solidFill>
              </a:rPr>
              <a:t>Design Justice</a:t>
            </a:r>
          </a:p>
        </p:txBody>
      </p:sp>
    </p:spTree>
    <p:extLst>
      <p:ext uri="{BB962C8B-B14F-4D97-AF65-F5344CB8AC3E}">
        <p14:creationId xmlns:p14="http://schemas.microsoft.com/office/powerpoint/2010/main" val="23332224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D4399-EE37-8D0D-C281-21622F8A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Justice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34144614-75B9-A6A3-A2D9-D809755718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469" y="-12797"/>
            <a:ext cx="4580531" cy="6870797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DE10E69-1295-E158-0B02-B094410AA6C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9636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GB" dirty="0"/>
              <a:t>Pioneered by Sasha Costanza-Chock (2020), Design Justice advocates the involvement of historically marginalised communities in technology design processes.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Costanza-Chock, S., 2018. Design Justice, A.I., and Escape from the Matrix of Domination. </a:t>
            </a:r>
            <a:r>
              <a:rPr lang="en-US" sz="1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Journal of Design and Science.</a:t>
            </a:r>
            <a:endParaRPr lang="en-GB" sz="14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Costanza-Chock, S., 2020. </a:t>
            </a:r>
            <a:r>
              <a:rPr lang="en-US" sz="1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Design Justice: Community-Led Practices to Build the Worlds We Need.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Cambridge,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Massachussetts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United States: The MIT Press.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6196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639AB-8B3A-773C-39D4-A3C6A046A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 to PALMS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848AE-0C3F-A539-C873-0CF72254D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n-GB" dirty="0"/>
              <a:t>In my project, I answer the question posed by PALMS through Design Justice. Individuals and communities that are usually targeted by algorithmic gender bias should form stances on what constitutes bias.</a:t>
            </a:r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F845C94-1AC4-7CAD-AC4E-F01EB4DC2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105" y="0"/>
            <a:ext cx="53438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38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29AD9-2458-6A45-545B-CF1B27AFE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8A332-50D0-3D72-7591-AC0666F9A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dirty="0"/>
              <a:t>In my project, I use an </a:t>
            </a:r>
            <a:r>
              <a:rPr lang="en-GB" dirty="0">
                <a:solidFill>
                  <a:srgbClr val="7030A0"/>
                </a:solidFill>
              </a:rPr>
              <a:t>open-source </a:t>
            </a:r>
            <a:r>
              <a:rPr lang="en-GB" dirty="0"/>
              <a:t>model called GPT-J. This is comparable in size and functionality to OpenAI’s GPT-3 but is less restricted in terms of both permissions and prompting.</a:t>
            </a:r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endParaRPr lang="en-GB" dirty="0"/>
          </a:p>
          <a:p>
            <a:pPr marL="0" indent="0"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EleutherAI, 2021. </a:t>
            </a:r>
            <a:r>
              <a:rPr lang="en-US" sz="1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About.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[Online] Available at: </a:t>
            </a:r>
            <a:r>
              <a:rPr lang="en-US" sz="14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https://www.eleuther.ai/about/</a:t>
            </a:r>
            <a:r>
              <a:rPr lang="en-US" sz="1400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[Accessed 29 October 2021].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337CA733-6E3B-168E-5484-F6C7079031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35" b="12749"/>
          <a:stretch/>
        </p:blipFill>
        <p:spPr>
          <a:xfrm>
            <a:off x="4641432" y="3236494"/>
            <a:ext cx="2909135" cy="212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3155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DDB9-BD53-2AA9-B73D-9C8D8B74A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Qualitative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D9FC5-130B-C7E4-0755-2FD7D96EA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Participants are currently recruited in partnership with PrideSoc.</a:t>
            </a:r>
          </a:p>
          <a:p>
            <a:pPr marL="0" indent="0">
              <a:buNone/>
            </a:pPr>
            <a:endParaRPr lang="en-GB" dirty="0"/>
          </a:p>
          <a:p>
            <a:pPr marL="514350" indent="-514350">
              <a:buAutoNum type="arabicPeriod"/>
            </a:pPr>
            <a:r>
              <a:rPr lang="en-GB" dirty="0"/>
              <a:t>Workshops: co-designing </a:t>
            </a:r>
            <a:r>
              <a:rPr lang="en-GB" dirty="0">
                <a:solidFill>
                  <a:srgbClr val="7030A0"/>
                </a:solidFill>
              </a:rPr>
              <a:t>gender-oriented prompts </a:t>
            </a:r>
            <a:r>
              <a:rPr lang="en-GB" dirty="0"/>
              <a:t>for GPT-J</a:t>
            </a:r>
          </a:p>
          <a:p>
            <a:pPr marL="514350" indent="-514350">
              <a:buAutoNum type="arabicPeriod"/>
            </a:pPr>
            <a:r>
              <a:rPr lang="en-GB" dirty="0"/>
              <a:t>Feeding the prompts to the model, which generates responses</a:t>
            </a:r>
          </a:p>
          <a:p>
            <a:pPr marL="514350" indent="-514350">
              <a:buAutoNum type="arabicPeriod"/>
            </a:pPr>
            <a:r>
              <a:rPr lang="en-GB" dirty="0"/>
              <a:t>Scoring responses for gender bias on 1-5 scale</a:t>
            </a:r>
          </a:p>
          <a:p>
            <a:pPr marL="514350" indent="-514350">
              <a:buAutoNum type="arabicPeriod"/>
            </a:pPr>
            <a:r>
              <a:rPr lang="en-GB" dirty="0"/>
              <a:t>Participants answer the </a:t>
            </a:r>
            <a:r>
              <a:rPr lang="en-GB" dirty="0">
                <a:solidFill>
                  <a:srgbClr val="7030A0"/>
                </a:solidFill>
              </a:rPr>
              <a:t>prompts</a:t>
            </a:r>
            <a:r>
              <a:rPr lang="en-GB" dirty="0"/>
              <a:t> themselves – their responses constitute a small, curated dataset</a:t>
            </a:r>
          </a:p>
          <a:p>
            <a:pPr marL="514350" indent="-514350"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705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C0B8C-E7EF-94BA-3B03-A3BED5F7C4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19606"/>
            <a:ext cx="9144000" cy="2018788"/>
          </a:xfrm>
        </p:spPr>
        <p:txBody>
          <a:bodyPr>
            <a:noAutofit/>
          </a:bodyPr>
          <a:lstStyle/>
          <a:p>
            <a:r>
              <a:rPr lang="en-GB" sz="4400" b="1" dirty="0"/>
              <a:t>Addressing Gender Bias in </a:t>
            </a:r>
            <a:r>
              <a:rPr lang="en-GB" sz="4400" b="1" dirty="0">
                <a:solidFill>
                  <a:srgbClr val="7030A0"/>
                </a:solidFill>
              </a:rPr>
              <a:t>Generative Pretrained Transformer (GPT) Language Models</a:t>
            </a:r>
            <a:r>
              <a:rPr lang="en-GB" sz="4400" b="1" dirty="0"/>
              <a:t> through Design Justice</a:t>
            </a:r>
          </a:p>
        </p:txBody>
      </p:sp>
    </p:spTree>
    <p:extLst>
      <p:ext uri="{BB962C8B-B14F-4D97-AF65-F5344CB8AC3E}">
        <p14:creationId xmlns:p14="http://schemas.microsoft.com/office/powerpoint/2010/main" val="45159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1216D-991F-F074-9F94-FA263B638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Quantitative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37D6B-FA26-8A5D-BEE5-A72F8A77E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After the workshops, GPT-J is fine-tuned on the curated dataset.</a:t>
            </a:r>
          </a:p>
          <a:p>
            <a:pPr marL="0" indent="0">
              <a:buNone/>
            </a:pPr>
            <a:endParaRPr lang="en-GB" dirty="0"/>
          </a:p>
          <a:p>
            <a:pPr marL="514350" indent="-514350">
              <a:buAutoNum type="arabicPeriod"/>
            </a:pPr>
            <a:r>
              <a:rPr lang="en-GB" dirty="0"/>
              <a:t>Data is pre-processed to be understandable by language model.</a:t>
            </a:r>
          </a:p>
          <a:p>
            <a:pPr marL="514350" indent="-514350">
              <a:buAutoNum type="arabicPeriod"/>
            </a:pPr>
            <a:r>
              <a:rPr lang="en-GB" dirty="0"/>
              <a:t>Fine-tuning happens in Google Colab through directions provided by EleutherAI – online access to GPU and TPU.</a:t>
            </a:r>
          </a:p>
          <a:p>
            <a:pPr marL="514350" indent="-514350">
              <a:buAutoNum type="arabicPeriod"/>
            </a:pPr>
            <a:r>
              <a:rPr lang="en-GB" dirty="0"/>
              <a:t>Fine-tuned model is tested through further scoring in a workshop.</a:t>
            </a:r>
          </a:p>
          <a:p>
            <a:pPr marL="514350" indent="-514350">
              <a:buAutoNum type="arabicPeriod"/>
            </a:pPr>
            <a:endParaRPr lang="en-GB" dirty="0"/>
          </a:p>
          <a:p>
            <a:pPr marL="0" indent="0">
              <a:buNone/>
            </a:pPr>
            <a:r>
              <a:rPr lang="en-GB" dirty="0"/>
              <a:t>Hypothesis: performance differences shed light on the effectiveness of Design Justice + PALMS for mitigating gender bias in GPTs. </a:t>
            </a:r>
          </a:p>
        </p:txBody>
      </p:sp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602FE77B-D9FE-ECBB-6548-668FE6835F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7" t="9635" r="6846" b="10320"/>
          <a:stretch/>
        </p:blipFill>
        <p:spPr>
          <a:xfrm>
            <a:off x="9208168" y="0"/>
            <a:ext cx="2983832" cy="173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8267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C0B8C-E7EF-94BA-3B03-A3BED5F7C4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19606"/>
            <a:ext cx="9144000" cy="2018788"/>
          </a:xfrm>
        </p:spPr>
        <p:txBody>
          <a:bodyPr>
            <a:noAutofit/>
          </a:bodyPr>
          <a:lstStyle/>
          <a:p>
            <a:r>
              <a:rPr lang="en-GB" sz="4400" b="1" dirty="0">
                <a:solidFill>
                  <a:srgbClr val="7030A0"/>
                </a:solidFill>
              </a:rPr>
              <a:t>Addressing Gender Bias in Generative Pretrained Transformer (GPT) Language Models through Design Justice</a:t>
            </a:r>
          </a:p>
        </p:txBody>
      </p:sp>
    </p:spTree>
    <p:extLst>
      <p:ext uri="{BB962C8B-B14F-4D97-AF65-F5344CB8AC3E}">
        <p14:creationId xmlns:p14="http://schemas.microsoft.com/office/powerpoint/2010/main" val="646931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487A4D-BE8D-1268-D7E5-1C8B45420CD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What is this project trying to achieve?</a:t>
            </a:r>
          </a:p>
          <a:p>
            <a:r>
              <a:rPr lang="en-GB" dirty="0"/>
              <a:t>Combine methodologies in Computer Science and Social Sciences to propose a hybrid qualitative-quantitative solution</a:t>
            </a:r>
          </a:p>
          <a:p>
            <a:r>
              <a:rPr lang="en-GB" dirty="0"/>
              <a:t>Explore ontological and epistemological relationships and potential overlaps between these traditions</a:t>
            </a:r>
          </a:p>
          <a:p>
            <a:pPr marL="0" indent="0">
              <a:buNone/>
            </a:pPr>
            <a:r>
              <a:rPr lang="en-GB" dirty="0"/>
              <a:t>Hypothesis 1: performance differences shed light on the effectiveness of Design Justice + PALMS for mitigating gender bias in GPTs. </a:t>
            </a:r>
          </a:p>
          <a:p>
            <a:pPr marL="0" indent="0">
              <a:buNone/>
            </a:pPr>
            <a:r>
              <a:rPr lang="en-GB" dirty="0"/>
              <a:t>Hypothesis 2: GPT-J fine-tuned on curated dataset might outperform PALMS framework specifically on gender.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3F41C7-8324-33CC-A1AD-0B23C2434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Takeaways</a:t>
            </a:r>
          </a:p>
        </p:txBody>
      </p:sp>
      <p:pic>
        <p:nvPicPr>
          <p:cNvPr id="5" name="Content Placeholder 4" descr="A picture containing vector graphics, businesscard&#10;&#10;Description automatically generated">
            <a:extLst>
              <a:ext uri="{FF2B5EF4-FFF2-40B4-BE49-F238E27FC236}">
                <a16:creationId xmlns:a16="http://schemas.microsoft.com/office/drawing/2014/main" id="{768CE3AA-AB75-2513-7FAA-237DE8F3B0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749" y="0"/>
            <a:ext cx="2254251" cy="1690688"/>
          </a:xfrm>
        </p:spPr>
      </p:pic>
    </p:spTree>
    <p:extLst>
      <p:ext uri="{BB962C8B-B14F-4D97-AF65-F5344CB8AC3E}">
        <p14:creationId xmlns:p14="http://schemas.microsoft.com/office/powerpoint/2010/main" val="1190625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2391CAB-BB13-5275-289A-76B0B88EDB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2" t="17818" r="14004" b="16506"/>
          <a:stretch/>
        </p:blipFill>
        <p:spPr>
          <a:xfrm>
            <a:off x="3938336" y="978567"/>
            <a:ext cx="4315328" cy="3962401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7DA9881-1DFE-019F-F99E-313BE4AE29C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dirty="0">
                <a:hlinkClick r:id="rId3"/>
              </a:rPr>
              <a:t>s1983097@ed.ac.uk</a:t>
            </a:r>
            <a:endParaRPr lang="en-GB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dirty="0">
                <a:hlinkClick r:id="rId4"/>
              </a:rPr>
              <a:t>ldalmol@ed.ac.uk</a:t>
            </a:r>
            <a:endParaRPr lang="en-GB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6858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3D747-0DFB-BC39-9CC6-9F80D1C6A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C1FB2-8F25-79ED-D013-4E408188B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95066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GB" dirty="0">
                <a:solidFill>
                  <a:srgbClr val="7030A0"/>
                </a:solidFill>
              </a:rPr>
              <a:t>Statistical language models </a:t>
            </a:r>
            <a:r>
              <a:rPr lang="en-GB" dirty="0"/>
              <a:t>are probability distributions of words and sentences in a language (Jurafsky and Martin, 2008).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Jurafsky, D. &amp; Martin, J. H., 2008. </a:t>
            </a:r>
            <a:r>
              <a:rPr lang="en-US" sz="1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Speech and Language Processing: An Introduction to Natural Language Processing, Computational Linguistics and Speech Recognition.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2nd ed. London, United Kingdom: Pearson.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17D229B-FEDE-09A3-CB2A-7E9342B89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131" y="2880824"/>
            <a:ext cx="6463738" cy="228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164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F4AF3-A100-A412-40B4-C212612AE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84318"/>
            <a:ext cx="10515600" cy="9144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dirty="0"/>
              <a:t>One of the first applications of language models, </a:t>
            </a:r>
            <a:r>
              <a:rPr lang="en-GB" dirty="0">
                <a:solidFill>
                  <a:srgbClr val="7030A0"/>
                </a:solidFill>
              </a:rPr>
              <a:t>ELIZA</a:t>
            </a:r>
            <a:r>
              <a:rPr lang="en-GB" dirty="0"/>
              <a:t> was a rule-based conversational assistant created by Weizenbaum (1966; 1976).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C652301-B262-7576-0AB2-E081213BF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161" y="610927"/>
            <a:ext cx="5147678" cy="333810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CC09A6D-CE9B-A010-0713-A5EB46BA11B4}"/>
              </a:ext>
            </a:extLst>
          </p:cNvPr>
          <p:cNvSpPr txBox="1">
            <a:spLocks/>
          </p:cNvSpPr>
          <p:nvPr/>
        </p:nvSpPr>
        <p:spPr>
          <a:xfrm>
            <a:off x="838200" y="5098719"/>
            <a:ext cx="10515600" cy="1149684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3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Weizenbaum, J., 1966. ELIZA - A Computer Program for the Study of Natural Language Communication Between Man and Machine. </a:t>
            </a:r>
            <a:r>
              <a:rPr lang="en-US" sz="35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Computational Linguistics, </a:t>
            </a:r>
            <a:r>
              <a:rPr lang="en-US" sz="3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pp. 36-45.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3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Weizenbaum, J., 1976. </a:t>
            </a:r>
            <a:r>
              <a:rPr lang="en-US" sz="35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Computer Power and Human Reason: from Judgement to Calculations. </a:t>
            </a:r>
            <a:r>
              <a:rPr lang="en-US" sz="3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 York, San Francisco: W. H. Freeman and Company.</a:t>
            </a:r>
            <a:endParaRPr lang="en-GB" sz="3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184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89D5D-84CE-2789-4976-BEFE0B311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BFB2C-B641-8588-6462-43AE0D9C5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Recent paradigm shift in Natural Language Processing (NLP), that sees traditional language models combined with </a:t>
            </a:r>
            <a:r>
              <a:rPr lang="en-GB" dirty="0">
                <a:solidFill>
                  <a:srgbClr val="7030A0"/>
                </a:solidFill>
              </a:rPr>
              <a:t>Artificial Neural Networks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This results in sophisticated, improved text-generation.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Jing, K. &amp; Xu, J., 2019. </a:t>
            </a:r>
            <a:r>
              <a:rPr lang="en-US" sz="15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Survey on Neural Network Language Models. </a:t>
            </a:r>
            <a:r>
              <a:rPr lang="en-US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[Online] Available at: </a:t>
            </a:r>
            <a:r>
              <a:rPr lang="en-US" sz="15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https://arxiv.org/abs/1906.03591</a:t>
            </a:r>
            <a:br>
              <a:rPr lang="en-US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[Accessed 30 November 2021].</a:t>
            </a:r>
            <a:endParaRPr lang="en-GB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4FCE1EC-CD5F-2E86-B4E8-5D950AE13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0"/>
            <a:ext cx="4746158" cy="167757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AFCACB2-D69B-0872-61F1-2751D3FB9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3275" y="3306161"/>
            <a:ext cx="3905249" cy="19764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23A405-2736-F922-0CB4-EE4590D04CEB}"/>
              </a:ext>
            </a:extLst>
          </p:cNvPr>
          <p:cNvSpPr txBox="1"/>
          <p:nvPr/>
        </p:nvSpPr>
        <p:spPr>
          <a:xfrm>
            <a:off x="5777345" y="3570407"/>
            <a:ext cx="63730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116963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87ACB-4993-16D7-F2E1-105405D48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Large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D1CB8-3126-4E21-C818-33B073938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n-GB" sz="3600" dirty="0"/>
              <a:t>Large Language Models (LLMs) are neural language models </a:t>
            </a:r>
            <a:r>
              <a:rPr lang="en-GB" sz="3600" dirty="0">
                <a:solidFill>
                  <a:srgbClr val="7030A0"/>
                </a:solidFill>
              </a:rPr>
              <a:t>trained</a:t>
            </a:r>
            <a:r>
              <a:rPr lang="en-GB" sz="3600" dirty="0"/>
              <a:t> on extremely large amounts of data. This data is usually organised in datasets and collected through scraping.</a:t>
            </a:r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endParaRPr lang="en-GB" dirty="0"/>
          </a:p>
          <a:p>
            <a:pPr marL="0" indent="0">
              <a:buNone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Tamkin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A., Brundage, M., Clark, J. &amp; Ganguli, D., 2021.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Understanding the Capabilities, Limitations, and Societal Impact of Large Language Models.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[Online] Available at: </a:t>
            </a:r>
            <a:r>
              <a:rPr lang="en-US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https://arxiv.org/abs/2102.02503</a:t>
            </a:r>
            <a:r>
              <a:rPr lang="en-US" sz="1800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[Accessed 8 June 2022].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6B856FF-4AA6-F948-04A6-5FA56A184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802" y="2894972"/>
            <a:ext cx="6814395" cy="257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5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179DFE3-1D11-0231-DB36-99B337F1C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endParaRPr lang="en-GB" dirty="0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Simon, J., 2021. </a:t>
            </a:r>
            <a:r>
              <a:rPr lang="en-US" sz="15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Large Language Models: A New Moore's Law?. </a:t>
            </a:r>
            <a:r>
              <a:rPr lang="en-US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[Online] Available at: </a:t>
            </a:r>
            <a:r>
              <a:rPr lang="en-US" sz="15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https://huggingface.co/blog/large-language-models</a:t>
            </a:r>
            <a:r>
              <a:rPr lang="en-US" sz="15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[Accessed 30 November 2021].</a:t>
            </a:r>
            <a:endParaRPr lang="en-GB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C9D54F4-68D1-AAF9-48D7-9AA98E402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253" y="1690688"/>
            <a:ext cx="6439492" cy="415472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AAFFD9A-EB3D-0D55-8BB1-1595D434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Scalability Paradigm in Language Models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E9AF422-DC91-CE85-6F8F-25E9611C74D9}"/>
              </a:ext>
            </a:extLst>
          </p:cNvPr>
          <p:cNvSpPr/>
          <p:nvPr/>
        </p:nvSpPr>
        <p:spPr>
          <a:xfrm>
            <a:off x="5366084" y="2149978"/>
            <a:ext cx="1459831" cy="70585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2946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8B476-D7C5-71B8-ECA0-FD2293E5B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GPT-3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FD243-F93C-23A0-3966-1D952A057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dirty="0"/>
              <a:t>One of the latest language models by OpenAI. It generates text based on human prompts, such as this article for the Guardian.</a:t>
            </a:r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GPT-3. (2020). </a:t>
            </a:r>
            <a:r>
              <a:rPr kumimoji="0" lang="en-US" altLang="en-US" sz="15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robot wrote this entire article. Are you scared yet, human?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Retrieved November 17, 2021, from https://www.theguardian.com/commentisfree/2020/sep/08/robot-wrote-this-article-gpt-3</a:t>
            </a:r>
            <a:endParaRPr lang="en-GB" dirty="0"/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endParaRPr lang="en-GB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56D753E-FE4A-A2AA-9C67-04C82CF5AC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"/>
          <a:stretch/>
        </p:blipFill>
        <p:spPr>
          <a:xfrm>
            <a:off x="3946358" y="2797602"/>
            <a:ext cx="4789314" cy="303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680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4487</TotalTime>
  <Words>1901</Words>
  <Application>Microsoft Office PowerPoint</Application>
  <PresentationFormat>Widescreen</PresentationFormat>
  <Paragraphs>203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Addressing Gender Bias in Generative Pretrained Transformer (GPT) Language Models through Design Justice</vt:lpstr>
      <vt:lpstr>Overview &amp; Objectives of this Lecture</vt:lpstr>
      <vt:lpstr>Addressing Gender Bias in Generative Pretrained Transformer (GPT) Language Models through Design Justice</vt:lpstr>
      <vt:lpstr>Language Models</vt:lpstr>
      <vt:lpstr>PowerPoint Presentation</vt:lpstr>
      <vt:lpstr>Neural Language Models</vt:lpstr>
      <vt:lpstr>Large Language Models</vt:lpstr>
      <vt:lpstr>The Scalability Paradigm in Language Models</vt:lpstr>
      <vt:lpstr>GPT-3</vt:lpstr>
      <vt:lpstr>Generative Pretrained Transformers</vt:lpstr>
      <vt:lpstr>“Pretrain then Fine-Tune”</vt:lpstr>
      <vt:lpstr>Applications of LLMs (including GPTs)</vt:lpstr>
      <vt:lpstr>Addressing Gender Bias in Generative Pretrained Transformer (GPT) Language Models through Design Justice</vt:lpstr>
      <vt:lpstr>Gender Bias in Language Models</vt:lpstr>
      <vt:lpstr>On the Dangers of Stochastic Parrots: can language models be too big?</vt:lpstr>
      <vt:lpstr>Timnit Gebru</vt:lpstr>
      <vt:lpstr>Algorithmic Bias in Computer Science</vt:lpstr>
      <vt:lpstr>Algorithmic Bias: Sociology and Beyond</vt:lpstr>
      <vt:lpstr>Algorithmic Bias: Sociology and Beyond</vt:lpstr>
      <vt:lpstr>PALMS</vt:lpstr>
      <vt:lpstr>PALMS</vt:lpstr>
      <vt:lpstr>Content Warning</vt:lpstr>
      <vt:lpstr>PALMS</vt:lpstr>
      <vt:lpstr>PALMS</vt:lpstr>
      <vt:lpstr>Addressing Gender Bias in Generative Pretrained Transformer (GPT) Language Models through Design Justice</vt:lpstr>
      <vt:lpstr>Design Justice</vt:lpstr>
      <vt:lpstr>Back to PALMS</vt:lpstr>
      <vt:lpstr>Methodology</vt:lpstr>
      <vt:lpstr>Qualitative Methods</vt:lpstr>
      <vt:lpstr>Quantitative Methods</vt:lpstr>
      <vt:lpstr>Addressing Gender Bias in Generative Pretrained Transformer (GPT) Language Models through Design Justice</vt:lpstr>
      <vt:lpstr>Key Takeaways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Addressing Gender Bias in Generative Pretrained Transformer (GPT) Language Models through Design Justice</dc:title>
  <dc:creator>Lara Dal Molin</dc:creator>
  <cp:lastModifiedBy>Lara Dal Molin</cp:lastModifiedBy>
  <cp:revision>80</cp:revision>
  <dcterms:created xsi:type="dcterms:W3CDTF">2022-11-12T12:27:32Z</dcterms:created>
  <dcterms:modified xsi:type="dcterms:W3CDTF">2022-11-15T15:14:38Z</dcterms:modified>
</cp:coreProperties>
</file>